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lice" panose="020B0604020202020204" charset="0"/>
      <p:regular r:id="rId11"/>
    </p:embeddedFont>
    <p:embeddedFont>
      <p:font typeface="Consolas" panose="020B0609020204030204" pitchFamily="49" charset="0"/>
      <p:regular r:id="rId12"/>
      <p:bold r:id="rId13"/>
      <p:italic r:id="rId14"/>
      <p:boldItalic r:id="rId15"/>
    </p:embeddedFont>
    <p:embeddedFont>
      <p:font typeface="Lora" pitchFamily="2"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36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1947"/>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Grain Palette: Rice Type Classification Using Deep Learning</a:t>
            </a:r>
            <a:endParaRPr lang="en-US" sz="3900" dirty="0"/>
          </a:p>
        </p:txBody>
      </p:sp>
      <p:sp>
        <p:nvSpPr>
          <p:cNvPr id="4" name="Text 1"/>
          <p:cNvSpPr/>
          <p:nvPr/>
        </p:nvSpPr>
        <p:spPr>
          <a:xfrm>
            <a:off x="6280190" y="4399836"/>
            <a:ext cx="7556421" cy="1587698"/>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This presentation introduces 'Grain Palette', a project leveraging Convolutional Neural Networks (CNNs) and Transfer Learning (MobileNetV2) for the automated classification of five distinct rice varieties. We will cover the technical methodology, deployment as a user-friendly web application, and the implications for agricultural quality control.</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640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Introduction: The Imperative for Automated Rice Classification</a:t>
            </a:r>
            <a:endParaRPr lang="en-US" sz="3900" dirty="0"/>
          </a:p>
        </p:txBody>
      </p:sp>
      <p:sp>
        <p:nvSpPr>
          <p:cNvPr id="4" name="Text 1"/>
          <p:cNvSpPr/>
          <p:nvPr/>
        </p:nvSpPr>
        <p:spPr>
          <a:xfrm>
            <a:off x="793790" y="3501866"/>
            <a:ext cx="7556421" cy="1587698"/>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As global population density continues to increase, the demand for rice escalates, underscoring the critical need for efficient quality control and precise varietal classification. Traditional manual inspection methods are not only time-consuming and labor-intensive but also prone to subjective interpretation, leading to inconsistencies.</a:t>
            </a:r>
            <a:endParaRPr lang="en-US" sz="1550" dirty="0"/>
          </a:p>
        </p:txBody>
      </p:sp>
      <p:sp>
        <p:nvSpPr>
          <p:cNvPr id="5" name="Text 2"/>
          <p:cNvSpPr/>
          <p:nvPr/>
        </p:nvSpPr>
        <p:spPr>
          <a:xfrm>
            <a:off x="793790" y="5312807"/>
            <a:ext cx="7556421" cy="952619"/>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An AI-driven system, such as 'Grain Palette', offers a scalable, objective, and significantly faster alternative, ensuring consistent quality and enhancing market value for producers and consumers alike.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15735"/>
            <a:ext cx="12490728"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Core Techniques: Convolutional Neural Networks (CNNs)</a:t>
            </a:r>
            <a:endParaRPr lang="en-US" sz="3900" dirty="0"/>
          </a:p>
        </p:txBody>
      </p:sp>
      <p:sp>
        <p:nvSpPr>
          <p:cNvPr id="3" name="Text 1"/>
          <p:cNvSpPr/>
          <p:nvPr/>
        </p:nvSpPr>
        <p:spPr>
          <a:xfrm>
            <a:off x="793790" y="2212062"/>
            <a:ext cx="6279356" cy="1270159"/>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Convolutional Neural Networks (CNNs) are a specialized class of deep learning models expertly designed for processing and interpreting visual data. Their architecture enables automatic learning of hierarchical spatial features from raw image inputs.</a:t>
            </a:r>
            <a:endParaRPr lang="en-US" sz="1550" dirty="0"/>
          </a:p>
        </p:txBody>
      </p:sp>
      <p:sp>
        <p:nvSpPr>
          <p:cNvPr id="4" name="Text 2"/>
          <p:cNvSpPr/>
          <p:nvPr/>
        </p:nvSpPr>
        <p:spPr>
          <a:xfrm>
            <a:off x="793790" y="3660815"/>
            <a:ext cx="6279356" cy="635079"/>
          </a:xfrm>
          <a:prstGeom prst="rect">
            <a:avLst/>
          </a:prstGeom>
          <a:noFill/>
          <a:ln/>
        </p:spPr>
        <p:txBody>
          <a:bodyPr wrap="square" lIns="0" tIns="0" rIns="0" bIns="0" rtlCol="0" anchor="t"/>
          <a:lstStyle/>
          <a:p>
            <a:pPr marL="342900" indent="-342900" algn="just">
              <a:lnSpc>
                <a:spcPts val="2500"/>
              </a:lnSpc>
              <a:buSzPct val="100000"/>
              <a:buChar char="•"/>
            </a:pPr>
            <a:r>
              <a:rPr lang="en-US" sz="1550" b="1" dirty="0">
                <a:solidFill>
                  <a:srgbClr val="2C2821"/>
                </a:solidFill>
                <a:latin typeface="Lora" pitchFamily="34" charset="0"/>
                <a:ea typeface="Lora" pitchFamily="34" charset="-122"/>
                <a:cs typeface="Lora" pitchFamily="34" charset="-120"/>
              </a:rPr>
              <a:t>Convolutional Layers:</a:t>
            </a:r>
            <a:r>
              <a:rPr lang="en-US" sz="1550" dirty="0">
                <a:solidFill>
                  <a:srgbClr val="2C2821"/>
                </a:solidFill>
                <a:latin typeface="Lora" pitchFamily="34" charset="0"/>
                <a:ea typeface="Lora" pitchFamily="34" charset="-122"/>
                <a:cs typeface="Lora" pitchFamily="34" charset="-120"/>
              </a:rPr>
              <a:t> Apply learnable filters to extract low-level features such as edges, textures, and gradients.</a:t>
            </a:r>
            <a:endParaRPr lang="en-US" sz="1550" dirty="0"/>
          </a:p>
        </p:txBody>
      </p:sp>
      <p:sp>
        <p:nvSpPr>
          <p:cNvPr id="5" name="Text 3"/>
          <p:cNvSpPr/>
          <p:nvPr/>
        </p:nvSpPr>
        <p:spPr>
          <a:xfrm>
            <a:off x="793790" y="4365308"/>
            <a:ext cx="6279356" cy="952619"/>
          </a:xfrm>
          <a:prstGeom prst="rect">
            <a:avLst/>
          </a:prstGeom>
          <a:noFill/>
          <a:ln/>
        </p:spPr>
        <p:txBody>
          <a:bodyPr wrap="square" lIns="0" tIns="0" rIns="0" bIns="0" rtlCol="0" anchor="t"/>
          <a:lstStyle/>
          <a:p>
            <a:pPr marL="342900" indent="-342900" algn="just">
              <a:lnSpc>
                <a:spcPts val="2500"/>
              </a:lnSpc>
              <a:buSzPct val="100000"/>
              <a:buChar char="•"/>
            </a:pPr>
            <a:r>
              <a:rPr lang="en-US" sz="1550" b="1" dirty="0">
                <a:solidFill>
                  <a:srgbClr val="2C2821"/>
                </a:solidFill>
                <a:latin typeface="Lora" pitchFamily="34" charset="0"/>
                <a:ea typeface="Lora" pitchFamily="34" charset="-122"/>
                <a:cs typeface="Lora" pitchFamily="34" charset="-120"/>
              </a:rPr>
              <a:t>Activation Functions:</a:t>
            </a:r>
            <a:r>
              <a:rPr lang="en-US" sz="1550" dirty="0">
                <a:solidFill>
                  <a:srgbClr val="2C2821"/>
                </a:solidFill>
                <a:latin typeface="Lora" pitchFamily="34" charset="0"/>
                <a:ea typeface="Lora" pitchFamily="34" charset="-122"/>
                <a:cs typeface="Lora" pitchFamily="34" charset="-120"/>
              </a:rPr>
              <a:t> Introduce non-linearity, allowing the model to capture complex, non-linear relationships within the data.</a:t>
            </a:r>
            <a:endParaRPr lang="en-US" sz="1550" dirty="0"/>
          </a:p>
        </p:txBody>
      </p:sp>
      <p:sp>
        <p:nvSpPr>
          <p:cNvPr id="6" name="Text 4"/>
          <p:cNvSpPr/>
          <p:nvPr/>
        </p:nvSpPr>
        <p:spPr>
          <a:xfrm>
            <a:off x="793790" y="5387340"/>
            <a:ext cx="6279356" cy="952619"/>
          </a:xfrm>
          <a:prstGeom prst="rect">
            <a:avLst/>
          </a:prstGeom>
          <a:noFill/>
          <a:ln/>
        </p:spPr>
        <p:txBody>
          <a:bodyPr wrap="square" lIns="0" tIns="0" rIns="0" bIns="0" rtlCol="0" anchor="t"/>
          <a:lstStyle/>
          <a:p>
            <a:pPr marL="342900" indent="-342900" algn="just">
              <a:lnSpc>
                <a:spcPts val="2500"/>
              </a:lnSpc>
              <a:buSzPct val="100000"/>
              <a:buChar char="•"/>
            </a:pPr>
            <a:r>
              <a:rPr lang="en-US" sz="1550" b="1" dirty="0">
                <a:solidFill>
                  <a:srgbClr val="2C2821"/>
                </a:solidFill>
                <a:latin typeface="Lora" pitchFamily="34" charset="0"/>
                <a:ea typeface="Lora" pitchFamily="34" charset="-122"/>
                <a:cs typeface="Lora" pitchFamily="34" charset="-120"/>
              </a:rPr>
              <a:t>Pooling Layers:</a:t>
            </a:r>
            <a:r>
              <a:rPr lang="en-US" sz="1550" dirty="0">
                <a:solidFill>
                  <a:srgbClr val="2C2821"/>
                </a:solidFill>
                <a:latin typeface="Lora" pitchFamily="34" charset="0"/>
                <a:ea typeface="Lora" pitchFamily="34" charset="-122"/>
                <a:cs typeface="Lora" pitchFamily="34" charset="-120"/>
              </a:rPr>
              <a:t> Reduce the spatial dimensions of feature maps, which enhances computational efficiency and generalizes the model's learned features.</a:t>
            </a:r>
            <a:endParaRPr lang="en-US" sz="1550" dirty="0"/>
          </a:p>
        </p:txBody>
      </p:sp>
      <p:sp>
        <p:nvSpPr>
          <p:cNvPr id="7" name="Text 5"/>
          <p:cNvSpPr/>
          <p:nvPr/>
        </p:nvSpPr>
        <p:spPr>
          <a:xfrm>
            <a:off x="793790" y="6409373"/>
            <a:ext cx="6279356" cy="635079"/>
          </a:xfrm>
          <a:prstGeom prst="rect">
            <a:avLst/>
          </a:prstGeom>
          <a:noFill/>
          <a:ln/>
        </p:spPr>
        <p:txBody>
          <a:bodyPr wrap="square" lIns="0" tIns="0" rIns="0" bIns="0" rtlCol="0" anchor="t"/>
          <a:lstStyle/>
          <a:p>
            <a:pPr marL="342900" indent="-342900" algn="just">
              <a:lnSpc>
                <a:spcPts val="2500"/>
              </a:lnSpc>
              <a:buSzPct val="100000"/>
              <a:buChar char="•"/>
            </a:pPr>
            <a:r>
              <a:rPr lang="en-US" sz="1550" b="1" dirty="0">
                <a:solidFill>
                  <a:srgbClr val="2C2821"/>
                </a:solidFill>
                <a:latin typeface="Lora" pitchFamily="34" charset="0"/>
                <a:ea typeface="Lora" pitchFamily="34" charset="-122"/>
                <a:cs typeface="Lora" pitchFamily="34" charset="-120"/>
              </a:rPr>
              <a:t>Fully Connected Layers:</a:t>
            </a:r>
            <a:r>
              <a:rPr lang="en-US" sz="1550" dirty="0">
                <a:solidFill>
                  <a:srgbClr val="2C2821"/>
                </a:solidFill>
                <a:latin typeface="Lora" pitchFamily="34" charset="0"/>
                <a:ea typeface="Lora" pitchFamily="34" charset="-122"/>
                <a:cs typeface="Lora" pitchFamily="34" charset="-120"/>
              </a:rPr>
              <a:t> Consolidate the extracted features to perform the final classification based on the learned patterns.</a:t>
            </a:r>
            <a:endParaRPr lang="en-US" sz="1550" dirty="0"/>
          </a:p>
        </p:txBody>
      </p:sp>
      <p:pic>
        <p:nvPicPr>
          <p:cNvPr id="8" name="Image 0" descr="preencoded.png"/>
          <p:cNvPicPr>
            <a:picLocks noChangeAspect="1"/>
          </p:cNvPicPr>
          <p:nvPr/>
        </p:nvPicPr>
        <p:blipFill>
          <a:blip r:embed="rId3"/>
          <a:stretch>
            <a:fillRect/>
          </a:stretch>
        </p:blipFill>
        <p:spPr>
          <a:xfrm>
            <a:off x="7564874" y="2256711"/>
            <a:ext cx="6256020" cy="25222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6243" y="286107"/>
            <a:ext cx="6744176" cy="325160"/>
          </a:xfrm>
          <a:prstGeom prst="rect">
            <a:avLst/>
          </a:prstGeom>
          <a:noFill/>
          <a:ln/>
        </p:spPr>
        <p:txBody>
          <a:bodyPr wrap="none" lIns="0" tIns="0" rIns="0" bIns="0" rtlCol="0" anchor="t"/>
          <a:lstStyle/>
          <a:p>
            <a:pPr marL="0" indent="0" algn="l">
              <a:lnSpc>
                <a:spcPts val="2550"/>
              </a:lnSpc>
              <a:buNone/>
            </a:pPr>
            <a:r>
              <a:rPr lang="en-US" sz="2000" dirty="0">
                <a:solidFill>
                  <a:srgbClr val="233E32"/>
                </a:solidFill>
                <a:latin typeface="Alice" pitchFamily="34" charset="0"/>
                <a:ea typeface="Alice" pitchFamily="34" charset="-122"/>
                <a:cs typeface="Alice" pitchFamily="34" charset="-120"/>
              </a:rPr>
              <a:t>Advanced Techniques: MobileNetV2 and Transfer Learning</a:t>
            </a:r>
            <a:endParaRPr lang="en-US" sz="2000" dirty="0"/>
          </a:p>
        </p:txBody>
      </p:sp>
      <p:sp>
        <p:nvSpPr>
          <p:cNvPr id="3" name="Text 1"/>
          <p:cNvSpPr/>
          <p:nvPr/>
        </p:nvSpPr>
        <p:spPr>
          <a:xfrm>
            <a:off x="416243" y="871418"/>
            <a:ext cx="2055614" cy="162639"/>
          </a:xfrm>
          <a:prstGeom prst="rect">
            <a:avLst/>
          </a:prstGeom>
          <a:noFill/>
          <a:ln/>
        </p:spPr>
        <p:txBody>
          <a:bodyPr wrap="none" lIns="0" tIns="0" rIns="0" bIns="0" rtlCol="0" anchor="t"/>
          <a:lstStyle/>
          <a:p>
            <a:pPr marL="0" indent="0" algn="l">
              <a:lnSpc>
                <a:spcPts val="1250"/>
              </a:lnSpc>
              <a:buNone/>
            </a:pPr>
            <a:r>
              <a:rPr lang="en-US" sz="1000" dirty="0">
                <a:solidFill>
                  <a:srgbClr val="233E32"/>
                </a:solidFill>
                <a:latin typeface="Alice" pitchFamily="34" charset="0"/>
                <a:ea typeface="Alice" pitchFamily="34" charset="-122"/>
                <a:cs typeface="Alice" pitchFamily="34" charset="-120"/>
              </a:rPr>
              <a:t>MobileNetV2: Efficient Architecture</a:t>
            </a:r>
            <a:endParaRPr lang="en-US" sz="1000" dirty="0"/>
          </a:p>
        </p:txBody>
      </p:sp>
      <p:sp>
        <p:nvSpPr>
          <p:cNvPr id="5" name="Text 2"/>
          <p:cNvSpPr/>
          <p:nvPr/>
        </p:nvSpPr>
        <p:spPr>
          <a:xfrm>
            <a:off x="416243" y="9400342"/>
            <a:ext cx="6772037" cy="665798"/>
          </a:xfrm>
          <a:prstGeom prst="rect">
            <a:avLst/>
          </a:prstGeom>
          <a:noFill/>
          <a:ln/>
        </p:spPr>
        <p:txBody>
          <a:bodyPr wrap="square" lIns="0" tIns="0" rIns="0" bIns="0" rtlCol="0" anchor="t"/>
          <a:lstStyle/>
          <a:p>
            <a:pPr marL="0" indent="0" algn="l">
              <a:lnSpc>
                <a:spcPts val="1300"/>
              </a:lnSpc>
              <a:buNone/>
            </a:pPr>
            <a:r>
              <a:rPr lang="en-US" sz="800" dirty="0">
                <a:solidFill>
                  <a:srgbClr val="2C2821"/>
                </a:solidFill>
                <a:latin typeface="Lora" pitchFamily="34" charset="0"/>
                <a:ea typeface="Lora" pitchFamily="34" charset="-122"/>
                <a:cs typeface="Lora" pitchFamily="34" charset="-120"/>
              </a:rPr>
              <a:t>MobileNetV2, developed by Google, is a highly efficient deep learning architecture optimized for mobile and embedded applications. It achieves high accuracy with significantly reduced computational cost through its innovative use of depthwise separable convolutions, which decompose standard convolutions into two distinct steps: depthwise and pointwise operations. This optimization drastically decreases model parameters and computational load, making it ideal for resource-constrained environments.</a:t>
            </a:r>
            <a:endParaRPr lang="en-US" sz="800" dirty="0"/>
          </a:p>
        </p:txBody>
      </p:sp>
      <p:sp>
        <p:nvSpPr>
          <p:cNvPr id="6" name="Text 3"/>
          <p:cNvSpPr/>
          <p:nvPr/>
        </p:nvSpPr>
        <p:spPr>
          <a:xfrm>
            <a:off x="7449741" y="871418"/>
            <a:ext cx="2929057" cy="162639"/>
          </a:xfrm>
          <a:prstGeom prst="rect">
            <a:avLst/>
          </a:prstGeom>
          <a:noFill/>
          <a:ln/>
        </p:spPr>
        <p:txBody>
          <a:bodyPr wrap="none" lIns="0" tIns="0" rIns="0" bIns="0" rtlCol="0" anchor="t"/>
          <a:lstStyle/>
          <a:p>
            <a:pPr marL="0" indent="0" algn="l">
              <a:lnSpc>
                <a:spcPts val="1250"/>
              </a:lnSpc>
              <a:buNone/>
            </a:pPr>
            <a:r>
              <a:rPr lang="en-US" sz="1990" dirty="0">
                <a:solidFill>
                  <a:srgbClr val="233E32"/>
                </a:solidFill>
                <a:latin typeface="Alice" pitchFamily="34" charset="0"/>
                <a:ea typeface="Alice" pitchFamily="34" charset="-122"/>
                <a:cs typeface="Alice" pitchFamily="34" charset="-120"/>
              </a:rPr>
              <a:t>Transfer Learning: Expediting Model Development</a:t>
            </a:r>
            <a:endParaRPr lang="en-US" sz="1990" dirty="0"/>
          </a:p>
        </p:txBody>
      </p:sp>
      <p:sp>
        <p:nvSpPr>
          <p:cNvPr id="7" name="Text 4"/>
          <p:cNvSpPr/>
          <p:nvPr/>
        </p:nvSpPr>
        <p:spPr>
          <a:xfrm>
            <a:off x="7449741" y="1268134"/>
            <a:ext cx="6772037" cy="3326167"/>
          </a:xfrm>
          <a:prstGeom prst="rect">
            <a:avLst/>
          </a:prstGeom>
          <a:noFill/>
          <a:ln/>
        </p:spPr>
        <p:txBody>
          <a:bodyPr wrap="square" lIns="0" tIns="0" rIns="0" bIns="0" rtlCol="0" anchor="t"/>
          <a:lstStyle/>
          <a:p>
            <a:pPr marL="0" indent="0" algn="just">
              <a:lnSpc>
                <a:spcPct val="150000"/>
              </a:lnSpc>
              <a:buNone/>
            </a:pPr>
            <a:r>
              <a:rPr lang="en-US" sz="1500" dirty="0">
                <a:solidFill>
                  <a:srgbClr val="2C2821"/>
                </a:solidFill>
                <a:latin typeface="Lora" pitchFamily="34" charset="0"/>
                <a:ea typeface="Lora" pitchFamily="34" charset="-122"/>
                <a:cs typeface="Lora" pitchFamily="34" charset="-120"/>
              </a:rPr>
              <a:t>Transfer learning is a powerful paradigm in deep learning where a pre-trained model, developed for a broad task (e.g., ImageNet classification), is fine-tuned for a related but specific new task. In 'Grain Palette', MobileNetV2, pre-trained on the extensive ImageNet dataset, serves as a robust feature extractor. By leveraging its pre-existing knowledge of visual patterns and adding a custom classification layer, we significantly reduce the need for large, domain-specific datasets and accelerate training times while boosting model accuracy.</a:t>
            </a:r>
            <a:endParaRPr lang="en-US" sz="1500" dirty="0"/>
          </a:p>
        </p:txBody>
      </p:sp>
      <p:pic>
        <p:nvPicPr>
          <p:cNvPr id="8" name="Picture 7" descr="Tether Customer Service Number +1-833-534-1729 Explained | Papers With Code">
            <a:extLst>
              <a:ext uri="{FF2B5EF4-FFF2-40B4-BE49-F238E27FC236}">
                <a16:creationId xmlns:a16="http://schemas.microsoft.com/office/drawing/2014/main" id="{F58311F8-E0EE-0E64-3FB6-9CB706A50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310" y="1034057"/>
            <a:ext cx="4996180" cy="67646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88288"/>
            <a:ext cx="9828490" cy="620078"/>
          </a:xfrm>
          <a:prstGeom prst="rect">
            <a:avLst/>
          </a:prstGeom>
          <a:noFill/>
          <a:ln/>
        </p:spPr>
        <p:txBody>
          <a:bodyPr wrap="none" lIns="0" tIns="0" rIns="0" bIns="0" rtlCol="0" anchor="t"/>
          <a:lstStyle/>
          <a:p>
            <a:pPr marL="0" indent="0" algn="l">
              <a:lnSpc>
                <a:spcPts val="4850"/>
              </a:lnSpc>
              <a:buNone/>
            </a:pPr>
            <a:r>
              <a:rPr lang="en-US" sz="3900" dirty="0">
                <a:solidFill>
                  <a:srgbClr val="233E32"/>
                </a:solidFill>
                <a:latin typeface="Alice" pitchFamily="34" charset="0"/>
                <a:ea typeface="Alice" pitchFamily="34" charset="-122"/>
                <a:cs typeface="Alice" pitchFamily="34" charset="-120"/>
              </a:rPr>
              <a:t>Software Frameworks: TensorFlow and Flask</a:t>
            </a:r>
            <a:endParaRPr lang="en-US" sz="3900" dirty="0"/>
          </a:p>
        </p:txBody>
      </p:sp>
      <p:sp>
        <p:nvSpPr>
          <p:cNvPr id="3" name="Text 1"/>
          <p:cNvSpPr/>
          <p:nvPr/>
        </p:nvSpPr>
        <p:spPr>
          <a:xfrm>
            <a:off x="793790" y="1704380"/>
            <a:ext cx="5256848"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TensorFlow: The Core Machine Learning Engine</a:t>
            </a:r>
            <a:endParaRPr lang="en-US" sz="1950" dirty="0"/>
          </a:p>
        </p:txBody>
      </p:sp>
      <p:sp>
        <p:nvSpPr>
          <p:cNvPr id="4" name="Text 2"/>
          <p:cNvSpPr/>
          <p:nvPr/>
        </p:nvSpPr>
        <p:spPr>
          <a:xfrm>
            <a:off x="793790" y="2212896"/>
            <a:ext cx="6279356" cy="2857857"/>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TensorFlow, an open-source deep learning framework from Google, is the backbone of 'Grain Palette'. It facilitates the construction, training, and deployment of our rice classification model. We utilize TensorFlow's extensive API for data preprocessing, defining the MobileNetV2-based architecture, compiling the model with appropriate optimizers and loss functions, and saving the trained model as </a:t>
            </a:r>
            <a:r>
              <a:rPr lang="en-US" sz="1550" dirty="0">
                <a:solidFill>
                  <a:srgbClr val="2C2821"/>
                </a:solidFill>
                <a:highlight>
                  <a:srgbClr val="D7F4E4"/>
                </a:highlight>
                <a:latin typeface="Consolas" pitchFamily="34" charset="0"/>
                <a:ea typeface="Consolas" pitchFamily="34" charset="-122"/>
                <a:cs typeface="Consolas" pitchFamily="34" charset="-120"/>
              </a:rPr>
              <a:t>rice.h5</a:t>
            </a:r>
            <a:r>
              <a:rPr lang="en-US" sz="1550" dirty="0">
                <a:solidFill>
                  <a:srgbClr val="2C2821"/>
                </a:solidFill>
                <a:latin typeface="Lora" pitchFamily="34" charset="0"/>
                <a:ea typeface="Lora" pitchFamily="34" charset="-122"/>
                <a:cs typeface="Lora" pitchFamily="34" charset="-120"/>
              </a:rPr>
              <a:t>. Its compatibility with both CPUs and GPUs ensures efficient training and seamless integration into web applications.</a:t>
            </a:r>
            <a:endParaRPr lang="en-US" sz="1550" dirty="0"/>
          </a:p>
        </p:txBody>
      </p:sp>
      <p:sp>
        <p:nvSpPr>
          <p:cNvPr id="5" name="Text 3"/>
          <p:cNvSpPr/>
          <p:nvPr/>
        </p:nvSpPr>
        <p:spPr>
          <a:xfrm>
            <a:off x="7564874" y="1704380"/>
            <a:ext cx="3930491" cy="310158"/>
          </a:xfrm>
          <a:prstGeom prst="rect">
            <a:avLst/>
          </a:prstGeom>
          <a:noFill/>
          <a:ln/>
        </p:spPr>
        <p:txBody>
          <a:bodyPr wrap="none" lIns="0" tIns="0" rIns="0" bIns="0" rtlCol="0" anchor="t"/>
          <a:lstStyle/>
          <a:p>
            <a:pPr marL="0" indent="0" algn="l">
              <a:lnSpc>
                <a:spcPts val="2400"/>
              </a:lnSpc>
              <a:buNone/>
            </a:pPr>
            <a:r>
              <a:rPr lang="en-US" sz="1950" dirty="0">
                <a:solidFill>
                  <a:srgbClr val="233E32"/>
                </a:solidFill>
                <a:latin typeface="Alice" pitchFamily="34" charset="0"/>
                <a:ea typeface="Alice" pitchFamily="34" charset="-122"/>
                <a:cs typeface="Alice" pitchFamily="34" charset="-120"/>
              </a:rPr>
              <a:t>Flask: Web Application Deployment</a:t>
            </a:r>
            <a:endParaRPr lang="en-US" sz="1950" dirty="0"/>
          </a:p>
        </p:txBody>
      </p:sp>
      <p:pic>
        <p:nvPicPr>
          <p:cNvPr id="6" name="Image 0" descr="preencoded.png"/>
          <p:cNvPicPr>
            <a:picLocks noChangeAspect="1"/>
          </p:cNvPicPr>
          <p:nvPr/>
        </p:nvPicPr>
        <p:blipFill>
          <a:blip r:embed="rId3"/>
          <a:stretch>
            <a:fillRect/>
          </a:stretch>
        </p:blipFill>
        <p:spPr>
          <a:xfrm>
            <a:off x="8735752" y="2014538"/>
            <a:ext cx="2964180" cy="2461260"/>
          </a:xfrm>
          <a:prstGeom prst="rect">
            <a:avLst/>
          </a:prstGeom>
        </p:spPr>
      </p:pic>
      <p:sp>
        <p:nvSpPr>
          <p:cNvPr id="7" name="Text 4"/>
          <p:cNvSpPr/>
          <p:nvPr/>
        </p:nvSpPr>
        <p:spPr>
          <a:xfrm>
            <a:off x="7564874" y="4922282"/>
            <a:ext cx="6279356" cy="2540318"/>
          </a:xfrm>
          <a:prstGeom prst="rect">
            <a:avLst/>
          </a:prstGeom>
          <a:noFill/>
          <a:ln/>
        </p:spPr>
        <p:txBody>
          <a:bodyPr wrap="square" lIns="0" tIns="0" rIns="0" bIns="0" rtlCol="0" anchor="t"/>
          <a:lstStyle/>
          <a:p>
            <a:pPr marL="0" indent="0" algn="just">
              <a:lnSpc>
                <a:spcPts val="2500"/>
              </a:lnSpc>
              <a:buNone/>
            </a:pPr>
            <a:r>
              <a:rPr lang="en-US" sz="1550" dirty="0">
                <a:solidFill>
                  <a:srgbClr val="2C2821"/>
                </a:solidFill>
                <a:latin typeface="Lora" pitchFamily="34" charset="0"/>
                <a:ea typeface="Lora" pitchFamily="34" charset="-122"/>
                <a:cs typeface="Lora" pitchFamily="34" charset="-120"/>
              </a:rPr>
              <a:t>Flask, a lightweight Python web framework, is instrumental in deploying the 'Grain Palette' as a user-friendly web application. It handles routing, form submissions, and template rendering, allowing users to upload rice images for immediate classification. The backend processes the uploaded image, passes it to the pre-trained MobileNetV2 model, and displays the predicted rice variety. Flask's flexibility and simplicity make it an ideal choice for quickly developing interactive machine learning applications.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3545" y="511135"/>
            <a:ext cx="6581656" cy="581025"/>
          </a:xfrm>
          <a:prstGeom prst="rect">
            <a:avLst/>
          </a:prstGeom>
          <a:noFill/>
          <a:ln/>
        </p:spPr>
        <p:txBody>
          <a:bodyPr wrap="none" lIns="0" tIns="0" rIns="0" bIns="0" rtlCol="0" anchor="t"/>
          <a:lstStyle/>
          <a:p>
            <a:pPr marL="0" indent="0" algn="l">
              <a:lnSpc>
                <a:spcPts val="4550"/>
              </a:lnSpc>
              <a:buNone/>
            </a:pPr>
            <a:r>
              <a:rPr lang="en-US" sz="3650" dirty="0">
                <a:solidFill>
                  <a:srgbClr val="233E32"/>
                </a:solidFill>
                <a:latin typeface="Alice" pitchFamily="34" charset="0"/>
                <a:ea typeface="Alice" pitchFamily="34" charset="-122"/>
                <a:cs typeface="Alice" pitchFamily="34" charset="-120"/>
              </a:rPr>
              <a:t>Dataset and Model Architecture</a:t>
            </a:r>
            <a:endParaRPr lang="en-US" sz="3650" dirty="0"/>
          </a:p>
        </p:txBody>
      </p:sp>
      <p:sp>
        <p:nvSpPr>
          <p:cNvPr id="3" name="Text 1"/>
          <p:cNvSpPr/>
          <p:nvPr/>
        </p:nvSpPr>
        <p:spPr>
          <a:xfrm>
            <a:off x="743545" y="1556861"/>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Dataset Description</a:t>
            </a:r>
            <a:endParaRPr lang="en-US" sz="1800" dirty="0"/>
          </a:p>
        </p:txBody>
      </p:sp>
      <p:sp>
        <p:nvSpPr>
          <p:cNvPr id="4" name="Text 2"/>
          <p:cNvSpPr/>
          <p:nvPr/>
        </p:nvSpPr>
        <p:spPr>
          <a:xfrm>
            <a:off x="743545" y="2033230"/>
            <a:ext cx="6344960" cy="2378393"/>
          </a:xfrm>
          <a:prstGeom prst="rect">
            <a:avLst/>
          </a:prstGeom>
          <a:noFill/>
          <a:ln/>
        </p:spPr>
        <p:txBody>
          <a:bodyPr wrap="square" lIns="0" tIns="0" rIns="0" bIns="0" rtlCol="0" anchor="t"/>
          <a:lstStyle/>
          <a:p>
            <a:pPr marL="0" indent="0" algn="just">
              <a:lnSpc>
                <a:spcPts val="2300"/>
              </a:lnSpc>
              <a:buNone/>
            </a:pPr>
            <a:r>
              <a:rPr lang="en-US" sz="1450" dirty="0">
                <a:solidFill>
                  <a:srgbClr val="2C2821"/>
                </a:solidFill>
                <a:latin typeface="Lora" pitchFamily="34" charset="0"/>
                <a:ea typeface="Lora" pitchFamily="34" charset="-122"/>
                <a:cs typeface="Lora" pitchFamily="34" charset="-120"/>
              </a:rPr>
              <a:t>The 'Grain Palette' project utilizes a comprehensive dataset comprising 55 unique images for each of the five rice varieties: Arborio, Basmati, Ipsala, Jasmine, and Karacadag. Each variety includes 150 individual samples. These images capture both morphological (size, shape) and color-based features crucial for classification. Prior to model training, all images were consistently resized to 224x224 pixels and normalized to ensure optimal compatibility and performance with the neural network architecture.</a:t>
            </a:r>
            <a:endParaRPr lang="en-US" sz="1450" dirty="0"/>
          </a:p>
        </p:txBody>
      </p:sp>
      <p:sp>
        <p:nvSpPr>
          <p:cNvPr id="5" name="Text 3"/>
          <p:cNvSpPr/>
          <p:nvPr/>
        </p:nvSpPr>
        <p:spPr>
          <a:xfrm>
            <a:off x="7549515" y="1556861"/>
            <a:ext cx="2323743" cy="290513"/>
          </a:xfrm>
          <a:prstGeom prst="rect">
            <a:avLst/>
          </a:prstGeom>
          <a:noFill/>
          <a:ln/>
        </p:spPr>
        <p:txBody>
          <a:bodyPr wrap="none" lIns="0" tIns="0" rIns="0" bIns="0" rtlCol="0" anchor="t"/>
          <a:lstStyle/>
          <a:p>
            <a:pPr marL="0" indent="0" algn="l">
              <a:lnSpc>
                <a:spcPts val="2250"/>
              </a:lnSpc>
              <a:buNone/>
            </a:pPr>
            <a:r>
              <a:rPr lang="en-US" sz="1800" dirty="0">
                <a:solidFill>
                  <a:srgbClr val="233E32"/>
                </a:solidFill>
                <a:latin typeface="Alice" pitchFamily="34" charset="0"/>
                <a:ea typeface="Alice" pitchFamily="34" charset="-122"/>
                <a:cs typeface="Alice" pitchFamily="34" charset="-120"/>
              </a:rPr>
              <a:t>Model Architecture</a:t>
            </a:r>
            <a:endParaRPr lang="en-US" sz="1800" dirty="0"/>
          </a:p>
        </p:txBody>
      </p:sp>
      <p:sp>
        <p:nvSpPr>
          <p:cNvPr id="6" name="Text 4"/>
          <p:cNvSpPr/>
          <p:nvPr/>
        </p:nvSpPr>
        <p:spPr>
          <a:xfrm>
            <a:off x="7549515" y="2033230"/>
            <a:ext cx="6344960" cy="1189196"/>
          </a:xfrm>
          <a:prstGeom prst="rect">
            <a:avLst/>
          </a:prstGeom>
          <a:noFill/>
          <a:ln/>
        </p:spPr>
        <p:txBody>
          <a:bodyPr wrap="square" lIns="0" tIns="0" rIns="0" bIns="0" rtlCol="0" anchor="t"/>
          <a:lstStyle/>
          <a:p>
            <a:pPr marL="0" indent="0" algn="just">
              <a:lnSpc>
                <a:spcPts val="2300"/>
              </a:lnSpc>
              <a:buNone/>
            </a:pPr>
            <a:r>
              <a:rPr lang="en-US" sz="1450" dirty="0">
                <a:solidFill>
                  <a:srgbClr val="2C2821"/>
                </a:solidFill>
                <a:latin typeface="Lora" pitchFamily="34" charset="0"/>
                <a:ea typeface="Lora" pitchFamily="34" charset="-122"/>
                <a:cs typeface="Lora" pitchFamily="34" charset="-120"/>
              </a:rPr>
              <a:t>The classification model leverages MobileNetV2 as a robust pre-trained backbone for transfer learning. This architecture is augmented with a specific sequence of layers designed for efficient rice variety classification:</a:t>
            </a:r>
            <a:endParaRPr lang="en-US" sz="1450" dirty="0"/>
          </a:p>
        </p:txBody>
      </p:sp>
      <p:sp>
        <p:nvSpPr>
          <p:cNvPr id="7" name="Text 5"/>
          <p:cNvSpPr/>
          <p:nvPr/>
        </p:nvSpPr>
        <p:spPr>
          <a:xfrm>
            <a:off x="7549515" y="3389709"/>
            <a:ext cx="6344960" cy="891897"/>
          </a:xfrm>
          <a:prstGeom prst="rect">
            <a:avLst/>
          </a:prstGeom>
          <a:noFill/>
          <a:ln/>
        </p:spPr>
        <p:txBody>
          <a:bodyPr wrap="square" lIns="0" tIns="0" rIns="0" bIns="0" rtlCol="0" anchor="t"/>
          <a:lstStyle/>
          <a:p>
            <a:pPr marL="342900" indent="-342900" algn="just">
              <a:lnSpc>
                <a:spcPts val="2300"/>
              </a:lnSpc>
              <a:buSzPct val="100000"/>
              <a:buChar char="•"/>
            </a:pPr>
            <a:r>
              <a:rPr lang="en-US" sz="1450" b="1" dirty="0">
                <a:solidFill>
                  <a:srgbClr val="2C2821"/>
                </a:solidFill>
                <a:latin typeface="Lora" pitchFamily="34" charset="0"/>
                <a:ea typeface="Lora" pitchFamily="34" charset="-122"/>
                <a:cs typeface="Lora" pitchFamily="34" charset="-120"/>
              </a:rPr>
              <a:t>GlobalAveragePooling2D:</a:t>
            </a:r>
            <a:r>
              <a:rPr lang="en-US" sz="1450" dirty="0">
                <a:solidFill>
                  <a:srgbClr val="2C2821"/>
                </a:solidFill>
                <a:latin typeface="Lora" pitchFamily="34" charset="0"/>
                <a:ea typeface="Lora" pitchFamily="34" charset="-122"/>
                <a:cs typeface="Lora" pitchFamily="34" charset="-120"/>
              </a:rPr>
              <a:t> This layer reduces the spatial dimensions of the feature maps, summarizing the information extracted by the MobileNetV2 base.</a:t>
            </a:r>
            <a:endParaRPr lang="en-US" sz="1450" dirty="0"/>
          </a:p>
        </p:txBody>
      </p:sp>
      <p:sp>
        <p:nvSpPr>
          <p:cNvPr id="8" name="Text 6"/>
          <p:cNvSpPr/>
          <p:nvPr/>
        </p:nvSpPr>
        <p:spPr>
          <a:xfrm>
            <a:off x="7549515" y="4346615"/>
            <a:ext cx="6344960" cy="891897"/>
          </a:xfrm>
          <a:prstGeom prst="rect">
            <a:avLst/>
          </a:prstGeom>
          <a:noFill/>
          <a:ln/>
        </p:spPr>
        <p:txBody>
          <a:bodyPr wrap="square" lIns="0" tIns="0" rIns="0" bIns="0" rtlCol="0" anchor="t"/>
          <a:lstStyle/>
          <a:p>
            <a:pPr marL="342900" indent="-342900" algn="just">
              <a:lnSpc>
                <a:spcPts val="2300"/>
              </a:lnSpc>
              <a:buSzPct val="100000"/>
              <a:buChar char="•"/>
            </a:pPr>
            <a:r>
              <a:rPr lang="en-US" sz="1450" b="1" dirty="0">
                <a:solidFill>
                  <a:srgbClr val="2C2821"/>
                </a:solidFill>
                <a:latin typeface="Lora" pitchFamily="34" charset="0"/>
                <a:ea typeface="Lora" pitchFamily="34" charset="-122"/>
                <a:cs typeface="Lora" pitchFamily="34" charset="-120"/>
              </a:rPr>
              <a:t>Dropout Layer:</a:t>
            </a:r>
            <a:r>
              <a:rPr lang="en-US" sz="1450" dirty="0">
                <a:solidFill>
                  <a:srgbClr val="2C2821"/>
                </a:solidFill>
                <a:latin typeface="Lora" pitchFamily="34" charset="0"/>
                <a:ea typeface="Lora" pitchFamily="34" charset="-122"/>
                <a:cs typeface="Lora" pitchFamily="34" charset="-120"/>
              </a:rPr>
              <a:t> A dropout rate of 0.5 is applied to prevent overfitting by randomly deactivating a fraction of neurons during training, enhancing model generalization.</a:t>
            </a:r>
            <a:endParaRPr lang="en-US" sz="1450" dirty="0"/>
          </a:p>
        </p:txBody>
      </p:sp>
      <p:sp>
        <p:nvSpPr>
          <p:cNvPr id="9" name="Text 7"/>
          <p:cNvSpPr/>
          <p:nvPr/>
        </p:nvSpPr>
        <p:spPr>
          <a:xfrm>
            <a:off x="7549515" y="5303520"/>
            <a:ext cx="6344960" cy="11891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C2821"/>
                </a:solidFill>
                <a:latin typeface="Lora" pitchFamily="34" charset="0"/>
                <a:ea typeface="Lora" pitchFamily="34" charset="-122"/>
                <a:cs typeface="Lora" pitchFamily="34" charset="-120"/>
              </a:rPr>
              <a:t>Dense Layer with 5 Softmax Outputs:</a:t>
            </a:r>
            <a:r>
              <a:rPr lang="en-US" sz="1450" dirty="0">
                <a:solidFill>
                  <a:srgbClr val="2C2821"/>
                </a:solidFill>
                <a:latin typeface="Lora" pitchFamily="34" charset="0"/>
                <a:ea typeface="Lora" pitchFamily="34" charset="-122"/>
                <a:cs typeface="Lora" pitchFamily="34" charset="-120"/>
              </a:rPr>
              <a:t> This final fully connected layer contains five neurons, each corresponding to one of the rice varieties, with a </a:t>
            </a:r>
            <a:r>
              <a:rPr lang="en-US" sz="1450" dirty="0" err="1">
                <a:solidFill>
                  <a:srgbClr val="2C2821"/>
                </a:solidFill>
                <a:latin typeface="Lora" pitchFamily="34" charset="0"/>
                <a:ea typeface="Lora" pitchFamily="34" charset="-122"/>
                <a:cs typeface="Lora" pitchFamily="34" charset="-120"/>
              </a:rPr>
              <a:t>softmax</a:t>
            </a:r>
            <a:r>
              <a:rPr lang="en-US" sz="1450" dirty="0">
                <a:solidFill>
                  <a:srgbClr val="2C2821"/>
                </a:solidFill>
                <a:latin typeface="Lora" pitchFamily="34" charset="0"/>
                <a:ea typeface="Lora" pitchFamily="34" charset="-122"/>
                <a:cs typeface="Lora" pitchFamily="34" charset="-120"/>
              </a:rPr>
              <a:t> </a:t>
            </a:r>
            <a:r>
              <a:rPr lang="en-US" sz="1450" dirty="0" err="1">
                <a:solidFill>
                  <a:srgbClr val="2C2821"/>
                </a:solidFill>
                <a:latin typeface="Lora" pitchFamily="34" charset="0"/>
                <a:ea typeface="Lora" pitchFamily="34" charset="-122"/>
                <a:cs typeface="Lora" pitchFamily="34" charset="-120"/>
              </a:rPr>
              <a:t>acativation</a:t>
            </a:r>
            <a:r>
              <a:rPr lang="en-US" sz="1450" dirty="0">
                <a:solidFill>
                  <a:srgbClr val="2C2821"/>
                </a:solidFill>
                <a:latin typeface="Lora" pitchFamily="34" charset="0"/>
                <a:ea typeface="Lora" pitchFamily="34" charset="-122"/>
                <a:cs typeface="Lora" pitchFamily="34" charset="-120"/>
              </a:rPr>
              <a:t> function to produce probability distributions for classification.</a:t>
            </a:r>
            <a:endParaRPr lang="en-US" sz="1450" dirty="0"/>
          </a:p>
        </p:txBody>
      </p:sp>
      <p:sp>
        <p:nvSpPr>
          <p:cNvPr id="10" name="Text 8"/>
          <p:cNvSpPr/>
          <p:nvPr/>
        </p:nvSpPr>
        <p:spPr>
          <a:xfrm>
            <a:off x="7549515" y="6659999"/>
            <a:ext cx="6344960" cy="891897"/>
          </a:xfrm>
          <a:prstGeom prst="rect">
            <a:avLst/>
          </a:prstGeom>
          <a:noFill/>
          <a:ln/>
        </p:spPr>
        <p:txBody>
          <a:bodyPr wrap="square" lIns="0" tIns="0" rIns="0" bIns="0" rtlCol="0" anchor="t"/>
          <a:lstStyle/>
          <a:p>
            <a:pPr marL="0" indent="0" algn="just">
              <a:lnSpc>
                <a:spcPts val="2300"/>
              </a:lnSpc>
              <a:buNone/>
            </a:pPr>
            <a:r>
              <a:rPr lang="en-US" sz="1450" dirty="0">
                <a:solidFill>
                  <a:srgbClr val="2C2821"/>
                </a:solidFill>
                <a:latin typeface="Lora" pitchFamily="34" charset="0"/>
                <a:ea typeface="Lora" pitchFamily="34" charset="-122"/>
                <a:cs typeface="Lora" pitchFamily="34" charset="-120"/>
              </a:rPr>
              <a:t>The model was trained over 10 epochs using the Adam optimizer and Sparse Categorical Crossentropy loss function, selected for their effectiveness in multi-class classification tasks.</a:t>
            </a:r>
            <a:endParaRPr lang="en-US" sz="1450" dirty="0"/>
          </a:p>
        </p:txBody>
      </p:sp>
      <p:pic>
        <p:nvPicPr>
          <p:cNvPr id="11" name="Picture 10">
            <a:extLst>
              <a:ext uri="{FF2B5EF4-FFF2-40B4-BE49-F238E27FC236}">
                <a16:creationId xmlns:a16="http://schemas.microsoft.com/office/drawing/2014/main" id="{1481E6B1-E895-FD77-360B-0166D77F386E}"/>
              </a:ext>
            </a:extLst>
          </p:cNvPr>
          <p:cNvPicPr>
            <a:picLocks noChangeAspect="1"/>
          </p:cNvPicPr>
          <p:nvPr/>
        </p:nvPicPr>
        <p:blipFill>
          <a:blip r:embed="rId3"/>
          <a:stretch>
            <a:fillRect/>
          </a:stretch>
        </p:blipFill>
        <p:spPr>
          <a:xfrm>
            <a:off x="632033" y="4597479"/>
            <a:ext cx="6581656" cy="2333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8522" y="383977"/>
            <a:ext cx="4439007" cy="436364"/>
          </a:xfrm>
          <a:prstGeom prst="rect">
            <a:avLst/>
          </a:prstGeom>
          <a:noFill/>
          <a:ln/>
        </p:spPr>
        <p:txBody>
          <a:bodyPr wrap="none" lIns="0" tIns="0" rIns="0" bIns="0" rtlCol="0" anchor="t"/>
          <a:lstStyle/>
          <a:p>
            <a:pPr marL="0" indent="0" algn="l">
              <a:lnSpc>
                <a:spcPts val="3400"/>
              </a:lnSpc>
              <a:buNone/>
            </a:pPr>
            <a:r>
              <a:rPr lang="en-US" sz="2700" dirty="0">
                <a:solidFill>
                  <a:srgbClr val="233E32"/>
                </a:solidFill>
                <a:latin typeface="Alice" pitchFamily="34" charset="0"/>
                <a:ea typeface="Alice" pitchFamily="34" charset="-122"/>
                <a:cs typeface="Alice" pitchFamily="34" charset="-120"/>
              </a:rPr>
              <a:t>Web Application and Results</a:t>
            </a:r>
            <a:endParaRPr lang="en-US" sz="2700" dirty="0"/>
          </a:p>
        </p:txBody>
      </p:sp>
      <p:sp>
        <p:nvSpPr>
          <p:cNvPr id="3" name="Text 1"/>
          <p:cNvSpPr/>
          <p:nvPr/>
        </p:nvSpPr>
        <p:spPr>
          <a:xfrm>
            <a:off x="558522" y="1169313"/>
            <a:ext cx="2336840" cy="218123"/>
          </a:xfrm>
          <a:prstGeom prst="rect">
            <a:avLst/>
          </a:prstGeom>
          <a:noFill/>
          <a:ln/>
        </p:spPr>
        <p:txBody>
          <a:bodyPr wrap="none" lIns="0" tIns="0" rIns="0" bIns="0" rtlCol="0" anchor="t"/>
          <a:lstStyle/>
          <a:p>
            <a:pPr marL="0" indent="0" algn="l">
              <a:lnSpc>
                <a:spcPts val="1700"/>
              </a:lnSpc>
              <a:buNone/>
            </a:pPr>
            <a:r>
              <a:rPr lang="en-US" sz="1900" dirty="0">
                <a:solidFill>
                  <a:srgbClr val="233E32"/>
                </a:solidFill>
                <a:latin typeface="Alice" pitchFamily="34" charset="0"/>
                <a:ea typeface="Alice" pitchFamily="34" charset="-122"/>
                <a:cs typeface="Alice" pitchFamily="34" charset="-120"/>
              </a:rPr>
              <a:t>Grain Palette </a:t>
            </a:r>
            <a:r>
              <a:rPr lang="en-US" sz="1350" dirty="0">
                <a:solidFill>
                  <a:srgbClr val="233E32"/>
                </a:solidFill>
                <a:latin typeface="Alice" pitchFamily="34" charset="0"/>
                <a:ea typeface="Alice" pitchFamily="34" charset="-122"/>
                <a:cs typeface="Alice" pitchFamily="34" charset="-120"/>
              </a:rPr>
              <a:t>Web </a:t>
            </a:r>
            <a:r>
              <a:rPr lang="en-US" sz="1900" dirty="0">
                <a:solidFill>
                  <a:srgbClr val="233E32"/>
                </a:solidFill>
                <a:latin typeface="Alice" pitchFamily="34" charset="0"/>
                <a:ea typeface="Alice" pitchFamily="34" charset="-122"/>
                <a:cs typeface="Alice" pitchFamily="34" charset="-120"/>
              </a:rPr>
              <a:t>Application</a:t>
            </a:r>
            <a:endParaRPr lang="en-US" sz="1900" dirty="0"/>
          </a:p>
        </p:txBody>
      </p:sp>
      <p:sp>
        <p:nvSpPr>
          <p:cNvPr id="4" name="Text 2"/>
          <p:cNvSpPr/>
          <p:nvPr/>
        </p:nvSpPr>
        <p:spPr>
          <a:xfrm>
            <a:off x="558522" y="1526977"/>
            <a:ext cx="6586299" cy="1116806"/>
          </a:xfrm>
          <a:prstGeom prst="rect">
            <a:avLst/>
          </a:prstGeom>
          <a:noFill/>
          <a:ln/>
        </p:spPr>
        <p:txBody>
          <a:bodyPr wrap="square" lIns="0" tIns="0" rIns="0" bIns="0" rtlCol="0" anchor="t"/>
          <a:lstStyle/>
          <a:p>
            <a:pPr marL="0" indent="0" algn="just">
              <a:buNone/>
            </a:pPr>
            <a:r>
              <a:rPr lang="en-US" sz="1500" dirty="0">
                <a:solidFill>
                  <a:srgbClr val="2C2821"/>
                </a:solidFill>
                <a:latin typeface="Lora" pitchFamily="34" charset="0"/>
                <a:ea typeface="Lora" pitchFamily="34" charset="-122"/>
                <a:cs typeface="Lora" pitchFamily="34" charset="-120"/>
              </a:rPr>
              <a:t>The 'Grain Palette' web application is engineered with Flask on the backend and HTML/CSS for the frontend, providing an intuitive interface for rice grain classification. Users can upload images, which are then processed (resized, normalized) and fed into the trained MobileNetV2 model for real-time prediction. The results page dynamically displays the predicted rice variety along with the uploaded image and confidence scores.</a:t>
            </a:r>
            <a:endParaRPr lang="en-US" sz="1500" dirty="0"/>
          </a:p>
        </p:txBody>
      </p:sp>
      <p:sp>
        <p:nvSpPr>
          <p:cNvPr id="5" name="Text 3"/>
          <p:cNvSpPr/>
          <p:nvPr/>
        </p:nvSpPr>
        <p:spPr>
          <a:xfrm>
            <a:off x="558522" y="3650340"/>
            <a:ext cx="6586299" cy="670084"/>
          </a:xfrm>
          <a:prstGeom prst="rect">
            <a:avLst/>
          </a:prstGeom>
          <a:noFill/>
          <a:ln/>
        </p:spPr>
        <p:txBody>
          <a:bodyPr wrap="square" lIns="0" tIns="0" rIns="0" bIns="0" rtlCol="0" anchor="t"/>
          <a:lstStyle/>
          <a:p>
            <a:pPr marL="0" indent="0" algn="just">
              <a:lnSpc>
                <a:spcPts val="1750"/>
              </a:lnSpc>
              <a:buNone/>
            </a:pPr>
            <a:r>
              <a:rPr lang="en-US" sz="1500" dirty="0">
                <a:solidFill>
                  <a:srgbClr val="2C2821"/>
                </a:solidFill>
                <a:latin typeface="Lora" pitchFamily="34" charset="0"/>
                <a:ea typeface="Lora" pitchFamily="34" charset="-122"/>
                <a:cs typeface="Lora" pitchFamily="34" charset="-120"/>
              </a:rPr>
              <a:t>The application also maintains a session-based prediction history and offers visual plots of training accuracy and loss, providing comprehensive insights into model performance. This design ensures the system is user-friendly for local deployment and scalable for cloud platforms like Heroku or AWS.</a:t>
            </a:r>
            <a:endParaRPr lang="en-US" sz="1500" dirty="0"/>
          </a:p>
        </p:txBody>
      </p:sp>
      <p:sp>
        <p:nvSpPr>
          <p:cNvPr id="6" name="Text 4"/>
          <p:cNvSpPr/>
          <p:nvPr/>
        </p:nvSpPr>
        <p:spPr>
          <a:xfrm>
            <a:off x="7493198" y="1169313"/>
            <a:ext cx="1745575" cy="218123"/>
          </a:xfrm>
          <a:prstGeom prst="rect">
            <a:avLst/>
          </a:prstGeom>
          <a:noFill/>
          <a:ln/>
        </p:spPr>
        <p:txBody>
          <a:bodyPr wrap="none" lIns="0" tIns="0" rIns="0" bIns="0" rtlCol="0" anchor="t"/>
          <a:lstStyle/>
          <a:p>
            <a:pPr marL="0" indent="0" algn="l">
              <a:lnSpc>
                <a:spcPts val="1700"/>
              </a:lnSpc>
              <a:buNone/>
            </a:pPr>
            <a:r>
              <a:rPr lang="en-US" sz="1350" dirty="0">
                <a:solidFill>
                  <a:srgbClr val="233E32"/>
                </a:solidFill>
                <a:latin typeface="Alice" pitchFamily="34" charset="0"/>
                <a:ea typeface="Alice" pitchFamily="34" charset="-122"/>
                <a:cs typeface="Alice" pitchFamily="34" charset="-120"/>
              </a:rPr>
              <a:t>Results Page Interface</a:t>
            </a:r>
            <a:endParaRPr lang="en-US" sz="1350" dirty="0"/>
          </a:p>
        </p:txBody>
      </p:sp>
      <p:pic>
        <p:nvPicPr>
          <p:cNvPr id="8" name="Picture 7">
            <a:extLst>
              <a:ext uri="{FF2B5EF4-FFF2-40B4-BE49-F238E27FC236}">
                <a16:creationId xmlns:a16="http://schemas.microsoft.com/office/drawing/2014/main" id="{539761D7-0088-3DC0-7DE0-FE5415483FCF}"/>
              </a:ext>
            </a:extLst>
          </p:cNvPr>
          <p:cNvPicPr>
            <a:picLocks noChangeAspect="1"/>
          </p:cNvPicPr>
          <p:nvPr/>
        </p:nvPicPr>
        <p:blipFill>
          <a:blip r:embed="rId3"/>
          <a:stretch>
            <a:fillRect/>
          </a:stretch>
        </p:blipFill>
        <p:spPr>
          <a:xfrm>
            <a:off x="7943281" y="1387436"/>
            <a:ext cx="5548533" cy="2932988"/>
          </a:xfrm>
          <a:prstGeom prst="rect">
            <a:avLst/>
          </a:prstGeom>
        </p:spPr>
      </p:pic>
      <p:pic>
        <p:nvPicPr>
          <p:cNvPr id="9" name="Picture 8">
            <a:extLst>
              <a:ext uri="{FF2B5EF4-FFF2-40B4-BE49-F238E27FC236}">
                <a16:creationId xmlns:a16="http://schemas.microsoft.com/office/drawing/2014/main" id="{B9AEDEA6-ADCB-7B59-5A7D-57FE924CD932}"/>
              </a:ext>
            </a:extLst>
          </p:cNvPr>
          <p:cNvPicPr>
            <a:picLocks noChangeAspect="1"/>
          </p:cNvPicPr>
          <p:nvPr/>
        </p:nvPicPr>
        <p:blipFill>
          <a:blip r:embed="rId4"/>
          <a:stretch>
            <a:fillRect/>
          </a:stretch>
        </p:blipFill>
        <p:spPr>
          <a:xfrm>
            <a:off x="7948070" y="4832975"/>
            <a:ext cx="5548824" cy="2932988"/>
          </a:xfrm>
          <a:prstGeom prst="rect">
            <a:avLst/>
          </a:prstGeom>
        </p:spPr>
      </p:pic>
      <p:pic>
        <p:nvPicPr>
          <p:cNvPr id="10" name="Picture 9">
            <a:extLst>
              <a:ext uri="{FF2B5EF4-FFF2-40B4-BE49-F238E27FC236}">
                <a16:creationId xmlns:a16="http://schemas.microsoft.com/office/drawing/2014/main" id="{ED6B04D8-C9E1-548F-F3CB-EF5F5C12D682}"/>
              </a:ext>
            </a:extLst>
          </p:cNvPr>
          <p:cNvPicPr>
            <a:picLocks noChangeAspect="1"/>
          </p:cNvPicPr>
          <p:nvPr/>
        </p:nvPicPr>
        <p:blipFill>
          <a:blip r:embed="rId5"/>
          <a:stretch>
            <a:fillRect/>
          </a:stretch>
        </p:blipFill>
        <p:spPr>
          <a:xfrm>
            <a:off x="813468" y="4832975"/>
            <a:ext cx="5822529" cy="29329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962" y="446842"/>
            <a:ext cx="7393067" cy="507802"/>
          </a:xfrm>
          <a:prstGeom prst="rect">
            <a:avLst/>
          </a:prstGeom>
          <a:noFill/>
          <a:ln/>
        </p:spPr>
        <p:txBody>
          <a:bodyPr wrap="none" lIns="0" tIns="0" rIns="0" bIns="0" rtlCol="0" anchor="t"/>
          <a:lstStyle/>
          <a:p>
            <a:pPr marL="0" indent="0" algn="l">
              <a:lnSpc>
                <a:spcPts val="3950"/>
              </a:lnSpc>
              <a:buNone/>
            </a:pPr>
            <a:r>
              <a:rPr lang="en-US" sz="3150" dirty="0">
                <a:solidFill>
                  <a:srgbClr val="233E32"/>
                </a:solidFill>
                <a:latin typeface="Alice" pitchFamily="34" charset="0"/>
                <a:ea typeface="Alice" pitchFamily="34" charset="-122"/>
                <a:cs typeface="Alice" pitchFamily="34" charset="-120"/>
              </a:rPr>
              <a:t>Evaluation, Conclusion, and Future Work</a:t>
            </a:r>
            <a:endParaRPr lang="en-US" sz="3150" dirty="0"/>
          </a:p>
        </p:txBody>
      </p:sp>
      <p:sp>
        <p:nvSpPr>
          <p:cNvPr id="3" name="Text 1"/>
          <p:cNvSpPr/>
          <p:nvPr/>
        </p:nvSpPr>
        <p:spPr>
          <a:xfrm>
            <a:off x="649962" y="1360765"/>
            <a:ext cx="2070497" cy="253841"/>
          </a:xfrm>
          <a:prstGeom prst="rect">
            <a:avLst/>
          </a:prstGeom>
          <a:noFill/>
          <a:ln/>
        </p:spPr>
        <p:txBody>
          <a:bodyPr wrap="none" lIns="0" tIns="0" rIns="0" bIns="0" rtlCol="0" anchor="t"/>
          <a:lstStyle/>
          <a:p>
            <a:pPr marL="0" indent="0" algn="l">
              <a:lnSpc>
                <a:spcPts val="1950"/>
              </a:lnSpc>
              <a:buNone/>
            </a:pPr>
            <a:r>
              <a:rPr lang="en-US" sz="1550" dirty="0">
                <a:solidFill>
                  <a:srgbClr val="233E32"/>
                </a:solidFill>
                <a:latin typeface="Alice" pitchFamily="34" charset="0"/>
                <a:ea typeface="Alice" pitchFamily="34" charset="-122"/>
                <a:cs typeface="Alice" pitchFamily="34" charset="-120"/>
              </a:rPr>
              <a:t>Results and Evaluation</a:t>
            </a:r>
            <a:endParaRPr lang="en-US" sz="1550" dirty="0"/>
          </a:p>
        </p:txBody>
      </p:sp>
      <p:sp>
        <p:nvSpPr>
          <p:cNvPr id="4" name="Text 2"/>
          <p:cNvSpPr/>
          <p:nvPr/>
        </p:nvSpPr>
        <p:spPr>
          <a:xfrm>
            <a:off x="649962" y="1777008"/>
            <a:ext cx="6466999" cy="2080260"/>
          </a:xfrm>
          <a:prstGeom prst="rect">
            <a:avLst/>
          </a:prstGeom>
          <a:noFill/>
          <a:ln/>
        </p:spPr>
        <p:txBody>
          <a:bodyPr wrap="square" lIns="0" tIns="0" rIns="0" bIns="0" rtlCol="0" anchor="t"/>
          <a:lstStyle/>
          <a:p>
            <a:pPr marL="0" indent="0" algn="just">
              <a:lnSpc>
                <a:spcPts val="2000"/>
              </a:lnSpc>
              <a:buNone/>
            </a:pPr>
            <a:r>
              <a:rPr lang="en-US" sz="1250" dirty="0">
                <a:solidFill>
                  <a:srgbClr val="2C2821"/>
                </a:solidFill>
                <a:latin typeface="Lora" pitchFamily="34" charset="0"/>
                <a:ea typeface="Lora" pitchFamily="34" charset="-122"/>
                <a:cs typeface="Lora" pitchFamily="34" charset="-120"/>
              </a:rPr>
              <a:t>The MobileNetV2-based rice classification model achieved approximately 60% accuracy on the validation dataset. While this performance indicates a functional proof-of-concept, there is considerable scope for improvement. Analysis of the training and validation accuracy/loss curves suggests the model is learning, but additional data augmentation, refined preprocessing techniques, or extensive fine-tuning of the MobileNetV2 layers could enhance accuracy significantly. Despite current limitations, the model's successful integration into a web application demonstrates the practical viability of deep learning in agricultural classification.</a:t>
            </a:r>
            <a:endParaRPr lang="en-US" sz="1250" dirty="0"/>
          </a:p>
        </p:txBody>
      </p:sp>
      <p:sp>
        <p:nvSpPr>
          <p:cNvPr id="7" name="Text 3"/>
          <p:cNvSpPr/>
          <p:nvPr/>
        </p:nvSpPr>
        <p:spPr>
          <a:xfrm>
            <a:off x="7521059" y="1360765"/>
            <a:ext cx="3040618" cy="253841"/>
          </a:xfrm>
          <a:prstGeom prst="rect">
            <a:avLst/>
          </a:prstGeom>
          <a:noFill/>
          <a:ln/>
        </p:spPr>
        <p:txBody>
          <a:bodyPr wrap="none" lIns="0" tIns="0" rIns="0" bIns="0" rtlCol="0" anchor="t"/>
          <a:lstStyle/>
          <a:p>
            <a:pPr marL="0" indent="0" algn="l">
              <a:lnSpc>
                <a:spcPts val="1950"/>
              </a:lnSpc>
              <a:buNone/>
            </a:pPr>
            <a:r>
              <a:rPr lang="en-US" sz="1550" dirty="0">
                <a:solidFill>
                  <a:srgbClr val="233E32"/>
                </a:solidFill>
                <a:latin typeface="Alice" pitchFamily="34" charset="0"/>
                <a:ea typeface="Alice" pitchFamily="34" charset="-122"/>
                <a:cs typeface="Alice" pitchFamily="34" charset="-120"/>
              </a:rPr>
              <a:t>Conclusion and Future Directions</a:t>
            </a:r>
            <a:endParaRPr lang="en-US" sz="1550" dirty="0"/>
          </a:p>
        </p:txBody>
      </p:sp>
      <p:sp>
        <p:nvSpPr>
          <p:cNvPr id="8" name="Text 4"/>
          <p:cNvSpPr/>
          <p:nvPr/>
        </p:nvSpPr>
        <p:spPr>
          <a:xfrm>
            <a:off x="7521059" y="1777008"/>
            <a:ext cx="6466999" cy="1040130"/>
          </a:xfrm>
          <a:prstGeom prst="rect">
            <a:avLst/>
          </a:prstGeom>
          <a:noFill/>
          <a:ln/>
        </p:spPr>
        <p:txBody>
          <a:bodyPr wrap="square" lIns="0" tIns="0" rIns="0" bIns="0" rtlCol="0" anchor="t"/>
          <a:lstStyle/>
          <a:p>
            <a:pPr marL="0" indent="0" algn="just">
              <a:lnSpc>
                <a:spcPts val="2000"/>
              </a:lnSpc>
              <a:buNone/>
            </a:pPr>
            <a:r>
              <a:rPr lang="en-US" sz="1250" dirty="0">
                <a:solidFill>
                  <a:srgbClr val="2C2821"/>
                </a:solidFill>
                <a:latin typeface="Lora" pitchFamily="34" charset="0"/>
                <a:ea typeface="Lora" pitchFamily="34" charset="-122"/>
                <a:cs typeface="Lora" pitchFamily="34" charset="-120"/>
              </a:rPr>
              <a:t>'Grain Palette' stands as a compelling example of how the synergy between deep learning and web technologies can effectively address real-world agricultural challenges. The project demonstrates the potential for automated, scalable, and objective rice variety classification.</a:t>
            </a:r>
            <a:endParaRPr lang="en-US" sz="1250" dirty="0"/>
          </a:p>
        </p:txBody>
      </p:sp>
      <p:sp>
        <p:nvSpPr>
          <p:cNvPr id="9" name="Text 5"/>
          <p:cNvSpPr/>
          <p:nvPr/>
        </p:nvSpPr>
        <p:spPr>
          <a:xfrm>
            <a:off x="7521059" y="2963347"/>
            <a:ext cx="6466999" cy="260033"/>
          </a:xfrm>
          <a:prstGeom prst="rect">
            <a:avLst/>
          </a:prstGeom>
          <a:noFill/>
          <a:ln/>
        </p:spPr>
        <p:txBody>
          <a:bodyPr wrap="none" lIns="0" tIns="0" rIns="0" bIns="0" rtlCol="0" anchor="t"/>
          <a:lstStyle/>
          <a:p>
            <a:pPr marL="0" indent="0" algn="l">
              <a:lnSpc>
                <a:spcPts val="2000"/>
              </a:lnSpc>
              <a:buNone/>
            </a:pPr>
            <a:r>
              <a:rPr lang="en-US" sz="1250" dirty="0">
                <a:solidFill>
                  <a:srgbClr val="2C2821"/>
                </a:solidFill>
                <a:latin typeface="Lora" pitchFamily="34" charset="0"/>
                <a:ea typeface="Lora" pitchFamily="34" charset="-122"/>
                <a:cs typeface="Lora" pitchFamily="34" charset="-120"/>
              </a:rPr>
              <a:t>Future enhancements could include:</a:t>
            </a:r>
            <a:endParaRPr lang="en-US" sz="1250" dirty="0"/>
          </a:p>
        </p:txBody>
      </p:sp>
      <p:sp>
        <p:nvSpPr>
          <p:cNvPr id="10" name="Text 6"/>
          <p:cNvSpPr/>
          <p:nvPr/>
        </p:nvSpPr>
        <p:spPr>
          <a:xfrm>
            <a:off x="7521059" y="3369588"/>
            <a:ext cx="6466999"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2C2821"/>
                </a:solidFill>
                <a:latin typeface="Lora" pitchFamily="34" charset="0"/>
                <a:ea typeface="Lora" pitchFamily="34" charset="-122"/>
                <a:cs typeface="Lora" pitchFamily="34" charset="-120"/>
              </a:rPr>
              <a:t>Real-time Detection:</a:t>
            </a:r>
            <a:r>
              <a:rPr lang="en-US" sz="1250" dirty="0">
                <a:solidFill>
                  <a:srgbClr val="2C2821"/>
                </a:solidFill>
                <a:latin typeface="Lora" pitchFamily="34" charset="0"/>
                <a:ea typeface="Lora" pitchFamily="34" charset="-122"/>
                <a:cs typeface="Lora" pitchFamily="34" charset="-120"/>
              </a:rPr>
              <a:t> Implementing features for live classification from video streams.</a:t>
            </a:r>
            <a:endParaRPr lang="en-US" sz="1250" dirty="0"/>
          </a:p>
        </p:txBody>
      </p:sp>
      <p:sp>
        <p:nvSpPr>
          <p:cNvPr id="11" name="Text 7"/>
          <p:cNvSpPr/>
          <p:nvPr/>
        </p:nvSpPr>
        <p:spPr>
          <a:xfrm>
            <a:off x="7521059" y="3946446"/>
            <a:ext cx="6466999"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2C2821"/>
                </a:solidFill>
                <a:latin typeface="Lora" pitchFamily="34" charset="0"/>
                <a:ea typeface="Lora" pitchFamily="34" charset="-122"/>
                <a:cs typeface="Lora" pitchFamily="34" charset="-120"/>
              </a:rPr>
              <a:t>Mobile Deployment:</a:t>
            </a:r>
            <a:r>
              <a:rPr lang="en-US" sz="1250" dirty="0">
                <a:solidFill>
                  <a:srgbClr val="2C2821"/>
                </a:solidFill>
                <a:latin typeface="Lora" pitchFamily="34" charset="0"/>
                <a:ea typeface="Lora" pitchFamily="34" charset="-122"/>
                <a:cs typeface="Lora" pitchFamily="34" charset="-120"/>
              </a:rPr>
              <a:t> Optimizing the model for deployment on edge devices for on-site analysis.</a:t>
            </a:r>
            <a:endParaRPr lang="en-US" sz="1250" dirty="0"/>
          </a:p>
        </p:txBody>
      </p:sp>
      <p:sp>
        <p:nvSpPr>
          <p:cNvPr id="12" name="Text 8"/>
          <p:cNvSpPr/>
          <p:nvPr/>
        </p:nvSpPr>
        <p:spPr>
          <a:xfrm>
            <a:off x="7521059" y="4523303"/>
            <a:ext cx="6466999"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2C2821"/>
                </a:solidFill>
                <a:latin typeface="Lora" pitchFamily="34" charset="0"/>
                <a:ea typeface="Lora" pitchFamily="34" charset="-122"/>
                <a:cs typeface="Lora" pitchFamily="34" charset="-120"/>
              </a:rPr>
              <a:t>Expanded Varieties:</a:t>
            </a:r>
            <a:r>
              <a:rPr lang="en-US" sz="1250" dirty="0">
                <a:solidFill>
                  <a:srgbClr val="2C2821"/>
                </a:solidFill>
                <a:latin typeface="Lora" pitchFamily="34" charset="0"/>
                <a:ea typeface="Lora" pitchFamily="34" charset="-122"/>
                <a:cs typeface="Lora" pitchFamily="34" charset="-120"/>
              </a:rPr>
              <a:t> Incorporating additional rice types and other grain varieties to broaden the system's utility.</a:t>
            </a:r>
            <a:endParaRPr lang="en-US" sz="1250" dirty="0"/>
          </a:p>
        </p:txBody>
      </p:sp>
      <p:sp>
        <p:nvSpPr>
          <p:cNvPr id="13" name="Text 9"/>
          <p:cNvSpPr/>
          <p:nvPr/>
        </p:nvSpPr>
        <p:spPr>
          <a:xfrm>
            <a:off x="7521059" y="5100161"/>
            <a:ext cx="6466999"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2C2821"/>
                </a:solidFill>
                <a:latin typeface="Lora" pitchFamily="34" charset="0"/>
                <a:ea typeface="Lora" pitchFamily="34" charset="-122"/>
                <a:cs typeface="Lora" pitchFamily="34" charset="-120"/>
              </a:rPr>
              <a:t>Model Optimization:</a:t>
            </a:r>
            <a:r>
              <a:rPr lang="en-US" sz="1250" dirty="0">
                <a:solidFill>
                  <a:srgbClr val="2C2821"/>
                </a:solidFill>
                <a:latin typeface="Lora" pitchFamily="34" charset="0"/>
                <a:ea typeface="Lora" pitchFamily="34" charset="-122"/>
                <a:cs typeface="Lora" pitchFamily="34" charset="-120"/>
              </a:rPr>
              <a:t> Exploring advanced training techniques, hyperparameter tuning, and alternative architectures to boost classification accuracy.</a:t>
            </a:r>
            <a:endParaRPr lang="en-US" sz="1250" dirty="0"/>
          </a:p>
        </p:txBody>
      </p:sp>
      <p:sp>
        <p:nvSpPr>
          <p:cNvPr id="14" name="Text 10"/>
          <p:cNvSpPr/>
          <p:nvPr/>
        </p:nvSpPr>
        <p:spPr>
          <a:xfrm>
            <a:off x="7521059" y="5782628"/>
            <a:ext cx="2031444" cy="253841"/>
          </a:xfrm>
          <a:prstGeom prst="rect">
            <a:avLst/>
          </a:prstGeom>
          <a:noFill/>
          <a:ln/>
        </p:spPr>
        <p:txBody>
          <a:bodyPr wrap="none" lIns="0" tIns="0" rIns="0" bIns="0" rtlCol="0" anchor="t"/>
          <a:lstStyle/>
          <a:p>
            <a:pPr marL="0" indent="0" algn="l">
              <a:lnSpc>
                <a:spcPts val="1950"/>
              </a:lnSpc>
              <a:buNone/>
            </a:pPr>
            <a:r>
              <a:rPr lang="en-US" sz="1550" dirty="0">
                <a:solidFill>
                  <a:srgbClr val="233E32"/>
                </a:solidFill>
                <a:latin typeface="Alice" pitchFamily="34" charset="0"/>
                <a:ea typeface="Alice" pitchFamily="34" charset="-122"/>
                <a:cs typeface="Alice" pitchFamily="34" charset="-120"/>
              </a:rPr>
              <a:t>References</a:t>
            </a:r>
            <a:endParaRPr lang="en-US" sz="1550" dirty="0"/>
          </a:p>
        </p:txBody>
      </p:sp>
      <p:sp>
        <p:nvSpPr>
          <p:cNvPr id="15" name="Text 11"/>
          <p:cNvSpPr/>
          <p:nvPr/>
        </p:nvSpPr>
        <p:spPr>
          <a:xfrm>
            <a:off x="7521059" y="6198870"/>
            <a:ext cx="6466999"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2821"/>
                </a:solidFill>
                <a:latin typeface="Lora" pitchFamily="34" charset="0"/>
                <a:ea typeface="Lora" pitchFamily="34" charset="-122"/>
                <a:cs typeface="Lora" pitchFamily="34" charset="-120"/>
              </a:rPr>
              <a:t>TensorFlow Documentation</a:t>
            </a:r>
            <a:endParaRPr lang="en-US" sz="1250" dirty="0"/>
          </a:p>
        </p:txBody>
      </p:sp>
      <p:sp>
        <p:nvSpPr>
          <p:cNvPr id="16" name="Text 12"/>
          <p:cNvSpPr/>
          <p:nvPr/>
        </p:nvSpPr>
        <p:spPr>
          <a:xfrm>
            <a:off x="7521059" y="6515695"/>
            <a:ext cx="6466999"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2821"/>
                </a:solidFill>
                <a:latin typeface="Lora" pitchFamily="34" charset="0"/>
                <a:ea typeface="Lora" pitchFamily="34" charset="-122"/>
                <a:cs typeface="Lora" pitchFamily="34" charset="-120"/>
              </a:rPr>
              <a:t>Kaiming He et al. (ResNet Paper)</a:t>
            </a:r>
            <a:endParaRPr lang="en-US" sz="1250" dirty="0"/>
          </a:p>
        </p:txBody>
      </p:sp>
      <p:sp>
        <p:nvSpPr>
          <p:cNvPr id="17" name="Text 13"/>
          <p:cNvSpPr/>
          <p:nvPr/>
        </p:nvSpPr>
        <p:spPr>
          <a:xfrm>
            <a:off x="7521059" y="6832521"/>
            <a:ext cx="6466999"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2821"/>
                </a:solidFill>
                <a:latin typeface="Lora" pitchFamily="34" charset="0"/>
                <a:ea typeface="Lora" pitchFamily="34" charset="-122"/>
                <a:cs typeface="Lora" pitchFamily="34" charset="-120"/>
              </a:rPr>
              <a:t>MobileNetV2: </a:t>
            </a:r>
            <a:r>
              <a:rPr lang="en-US" sz="1250" u="sng" dirty="0">
                <a:solidFill>
                  <a:srgbClr val="1B5F39"/>
                </a:solidFill>
                <a:latin typeface="Lora" pitchFamily="34" charset="0"/>
                <a:ea typeface="Lora" pitchFamily="34" charset="-122"/>
                <a:cs typeface="Lora" pitchFamily="34" charset="-120"/>
                <a:hlinkClick r:id="rId3">
                  <a:extLst>
                    <a:ext uri="{A12FA001-AC4F-418D-AE19-62706E023703}">
                      <ahyp:hlinkClr xmlns:ahyp="http://schemas.microsoft.com/office/drawing/2018/hyperlinkcolor" val="tx"/>
                    </a:ext>
                  </a:extLst>
                </a:hlinkClick>
              </a:rPr>
              <a:t>https://arxiv.org/abs/1801.04381</a:t>
            </a:r>
            <a:endParaRPr lang="en-US" sz="1250" dirty="0"/>
          </a:p>
        </p:txBody>
      </p:sp>
      <p:sp>
        <p:nvSpPr>
          <p:cNvPr id="18" name="Text 14"/>
          <p:cNvSpPr/>
          <p:nvPr/>
        </p:nvSpPr>
        <p:spPr>
          <a:xfrm>
            <a:off x="7521059" y="7149346"/>
            <a:ext cx="6466999"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2821"/>
                </a:solidFill>
                <a:latin typeface="Lora" pitchFamily="34" charset="0"/>
                <a:ea typeface="Lora" pitchFamily="34" charset="-122"/>
                <a:cs typeface="Lora" pitchFamily="34" charset="-120"/>
              </a:rPr>
              <a:t>Flask Documentation</a:t>
            </a:r>
            <a:endParaRPr lang="en-US" sz="1250" dirty="0"/>
          </a:p>
        </p:txBody>
      </p:sp>
      <p:sp>
        <p:nvSpPr>
          <p:cNvPr id="19" name="Text 15"/>
          <p:cNvSpPr/>
          <p:nvPr/>
        </p:nvSpPr>
        <p:spPr>
          <a:xfrm>
            <a:off x="7521059" y="7466171"/>
            <a:ext cx="6466999"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2821"/>
                </a:solidFill>
                <a:latin typeface="Lora" pitchFamily="34" charset="0"/>
                <a:ea typeface="Lora" pitchFamily="34" charset="-122"/>
                <a:cs typeface="Lora" pitchFamily="34" charset="-120"/>
              </a:rPr>
              <a:t>Murat Koilu Dataset Source</a:t>
            </a:r>
            <a:endParaRPr lang="en-US" sz="1250" dirty="0"/>
          </a:p>
        </p:txBody>
      </p:sp>
      <p:pic>
        <p:nvPicPr>
          <p:cNvPr id="20" name="Picture 19">
            <a:extLst>
              <a:ext uri="{FF2B5EF4-FFF2-40B4-BE49-F238E27FC236}">
                <a16:creationId xmlns:a16="http://schemas.microsoft.com/office/drawing/2014/main" id="{1C16B642-EF0C-0BB2-F848-B159438F8C16}"/>
              </a:ext>
            </a:extLst>
          </p:cNvPr>
          <p:cNvPicPr>
            <a:picLocks noChangeAspect="1"/>
          </p:cNvPicPr>
          <p:nvPr/>
        </p:nvPicPr>
        <p:blipFill>
          <a:blip r:embed="rId4"/>
          <a:stretch>
            <a:fillRect/>
          </a:stretch>
        </p:blipFill>
        <p:spPr>
          <a:xfrm>
            <a:off x="1443997" y="3844198"/>
            <a:ext cx="2249519" cy="2213236"/>
          </a:xfrm>
          <a:prstGeom prst="rect">
            <a:avLst/>
          </a:prstGeom>
        </p:spPr>
      </p:pic>
      <p:pic>
        <p:nvPicPr>
          <p:cNvPr id="21" name="Picture 20">
            <a:extLst>
              <a:ext uri="{FF2B5EF4-FFF2-40B4-BE49-F238E27FC236}">
                <a16:creationId xmlns:a16="http://schemas.microsoft.com/office/drawing/2014/main" id="{6FF27DA9-EDD0-F924-904B-D70593A1D0B5}"/>
              </a:ext>
            </a:extLst>
          </p:cNvPr>
          <p:cNvPicPr>
            <a:picLocks noChangeAspect="1"/>
          </p:cNvPicPr>
          <p:nvPr/>
        </p:nvPicPr>
        <p:blipFill>
          <a:blip r:embed="rId5"/>
          <a:stretch>
            <a:fillRect/>
          </a:stretch>
        </p:blipFill>
        <p:spPr>
          <a:xfrm>
            <a:off x="4045216" y="3920600"/>
            <a:ext cx="2330107" cy="2213236"/>
          </a:xfrm>
          <a:prstGeom prst="rect">
            <a:avLst/>
          </a:prstGeom>
        </p:spPr>
      </p:pic>
      <p:pic>
        <p:nvPicPr>
          <p:cNvPr id="22" name="Picture 21">
            <a:extLst>
              <a:ext uri="{FF2B5EF4-FFF2-40B4-BE49-F238E27FC236}">
                <a16:creationId xmlns:a16="http://schemas.microsoft.com/office/drawing/2014/main" id="{0F78062E-DC74-52A6-B72E-3C0DA7A9B824}"/>
              </a:ext>
            </a:extLst>
          </p:cNvPr>
          <p:cNvPicPr>
            <a:picLocks noChangeAspect="1"/>
          </p:cNvPicPr>
          <p:nvPr/>
        </p:nvPicPr>
        <p:blipFill>
          <a:blip r:embed="rId6"/>
          <a:srcRect t="33127" r="-40"/>
          <a:stretch>
            <a:fillRect/>
          </a:stretch>
        </p:blipFill>
        <p:spPr>
          <a:xfrm>
            <a:off x="642342" y="6120766"/>
            <a:ext cx="6420645" cy="18189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1250</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Alice</vt:lpstr>
      <vt:lpstr>Consolas</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venu vaddimukkala</cp:lastModifiedBy>
  <cp:revision>4</cp:revision>
  <dcterms:created xsi:type="dcterms:W3CDTF">2025-06-26T05:12:39Z</dcterms:created>
  <dcterms:modified xsi:type="dcterms:W3CDTF">2025-06-27T07:51:58Z</dcterms:modified>
</cp:coreProperties>
</file>